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8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9" r:id="rId17"/>
    <p:sldId id="272" r:id="rId18"/>
    <p:sldId id="273" r:id="rId19"/>
    <p:sldId id="281" r:id="rId20"/>
    <p:sldId id="282" r:id="rId21"/>
    <p:sldId id="274" r:id="rId22"/>
    <p:sldId id="275" r:id="rId23"/>
    <p:sldId id="276" r:id="rId24"/>
    <p:sldId id="277" r:id="rId25"/>
    <p:sldId id="278" r:id="rId26"/>
    <p:sldId id="283" r:id="rId27"/>
    <p:sldId id="286" r:id="rId28"/>
    <p:sldId id="280" r:id="rId29"/>
    <p:sldId id="284" r:id="rId30"/>
    <p:sldId id="287" r:id="rId31"/>
    <p:sldId id="289" r:id="rId32"/>
    <p:sldId id="290" r:id="rId33"/>
    <p:sldId id="291" r:id="rId34"/>
    <p:sldId id="292" r:id="rId35"/>
    <p:sldId id="294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02" autoAdjust="0"/>
  </p:normalViewPr>
  <p:slideViewPr>
    <p:cSldViewPr>
      <p:cViewPr>
        <p:scale>
          <a:sx n="50" d="100"/>
          <a:sy n="50" d="100"/>
        </p:scale>
        <p:origin x="-1944" y="-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כ'/אייר/תשע"ג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4/30/2013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4/30/2013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4/30/2013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://www.ncbi.nlm.nih.gov/pubmed/1763773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סדרת </a:t>
            </a:r>
            <a:r>
              <a:rPr lang="he-IL" dirty="0"/>
              <a:t>הרצאות על אבולוציה בגן הבוטני</a:t>
            </a:r>
          </a:p>
          <a:p>
            <a:r>
              <a:rPr lang="he-IL" dirty="0"/>
              <a:t>16 מאי 2013, </a:t>
            </a:r>
            <a:r>
              <a:rPr lang="he-IL" dirty="0" smtClean="0"/>
              <a:t>18:00</a:t>
            </a:r>
          </a:p>
          <a:p>
            <a:r>
              <a:rPr lang="he-IL" dirty="0" smtClean="0"/>
              <a:t>הגן הבוטני באוניברסיטת תל-אביב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10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12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14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pic>
        <p:nvPicPr>
          <p:cNvPr id="4098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סקירה של המחקר על מוטציה </a:t>
            </a:r>
            <a:r>
              <a:rPr lang="he-IL" dirty="0" smtClean="0"/>
              <a:t>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</a:t>
            </a:r>
            <a:r>
              <a:rPr lang="he-IL" sz="2800" dirty="0" smtClean="0"/>
              <a:t>של </a:t>
            </a:r>
            <a:r>
              <a:rPr lang="he-IL" sz="2800" dirty="0" smtClean="0"/>
              <a:t>אבולוציה בסביבות קבועות </a:t>
            </a:r>
            <a:endParaRPr lang="he-IL" sz="2800" dirty="0" smtClean="0"/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התוצאות האבולוציוניות</a:t>
            </a:r>
            <a:endParaRPr lang="en-US" sz="3200" dirty="0" smtClean="0"/>
          </a:p>
          <a:p>
            <a:pPr lvl="1" algn="r"/>
            <a:r>
              <a:rPr lang="he-IL" sz="2800" dirty="0" smtClean="0"/>
              <a:t>אבולוציה של תכונות מורכבות</a:t>
            </a:r>
          </a:p>
          <a:p>
            <a:pPr lvl="1" algn="r"/>
            <a:r>
              <a:rPr lang="he-IL" dirty="0" smtClean="0"/>
              <a:t>התמודדות עם הצטברות של מוטציות שליליות</a:t>
            </a:r>
          </a:p>
          <a:p>
            <a:pPr lvl="1" algn="r"/>
            <a:r>
              <a:rPr lang="he-IL" sz="2800" dirty="0" smtClean="0"/>
              <a:t>שערוך קצבי מוטציה בניסויי מעבדה</a:t>
            </a:r>
            <a:endParaRPr lang="he-IL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685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הכשירות מתייצבת על ערך מסוים שניתן לחישוב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תוצאה כללית לסביבות קבועות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74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- </a:t>
            </a:r>
            <a:r>
              <a:rPr lang="en-US" b="1" dirty="0" smtClean="0"/>
              <a:t>evolvability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528" y="14478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קריטריון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שתי תכונות או יותר צריכות לעבור התאמה</a:t>
            </a:r>
            <a:endParaRPr lang="en-US" sz="1800" dirty="0" smtClean="0"/>
          </a:p>
          <a:p>
            <a:pPr algn="r"/>
            <a:r>
              <a:rPr lang="he-IL" sz="1800" dirty="0" smtClean="0"/>
              <a:t>שינוי בתכונה אחת בלבד גורם לירידה בכשירות</a:t>
            </a:r>
            <a:endParaRPr lang="en-US" sz="1800" dirty="0" smtClean="0"/>
          </a:p>
          <a:p>
            <a:pPr marL="0" indent="0" algn="r">
              <a:buNone/>
            </a:pPr>
            <a:endParaRPr lang="en-US" sz="1800" dirty="0" smtClean="0"/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כנפיים ועצמות</a:t>
            </a:r>
            <a:endParaRPr lang="en-US" sz="1800" dirty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תעופה עם עצמות כבדות היא בזבזנית</a:t>
            </a:r>
          </a:p>
          <a:p>
            <a:pPr algn="r"/>
            <a:r>
              <a:rPr lang="he-IL" sz="1800" dirty="0" smtClean="0"/>
              <a:t>הליכה וטיפוס עם עצמות קלות היא מסוכנת</a:t>
            </a:r>
            <a:endParaRPr lang="he-IL" sz="1800" dirty="0" smtClean="0"/>
          </a:p>
          <a:p>
            <a:pPr marL="0" indent="0" algn="r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מקור פחמן (סוכר) חדש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400" dirty="0" smtClean="0"/>
              <a:t>משאבה להכנסת הסוכר לתוך התא</a:t>
            </a:r>
          </a:p>
          <a:p>
            <a:pPr lvl="1"/>
            <a:r>
              <a:rPr lang="he-IL" sz="14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18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שפה ותקשורת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שידור חושף את הפרט לטריפה</a:t>
            </a:r>
          </a:p>
          <a:p>
            <a:pPr algn="r"/>
            <a:r>
              <a:rPr lang="he-IL" sz="1800" dirty="0" smtClean="0"/>
              <a:t>קליטה היא בזבזנית ורועשת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27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-6401" y="11430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381000" y="590907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התאמה ונופי כשירות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31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he-IL" sz="2400" spc="-100" dirty="0" smtClean="0">
                <a:solidFill>
                  <a:schemeClr val="tx2"/>
                </a:solidFill>
              </a:rPr>
              <a:t>נוף כשירות מורכב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020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he-IL" sz="2400" spc="-100" dirty="0" smtClean="0">
                <a:solidFill>
                  <a:schemeClr val="tx2"/>
                </a:solidFill>
              </a:rPr>
              <a:t>נוף כשירות פשוט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257800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90,000 דורות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7,000 דורות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0070C0"/>
                </a:solidFill>
              </a:rPr>
              <a:t>פסגה נמוכה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rgbClr val="00B050"/>
                </a:solidFill>
              </a:rPr>
              <a:t>עמק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rgbClr val="FF0000"/>
                </a:solidFill>
              </a:rPr>
              <a:t>פסגה גבוהה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63344" y="1354803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dirty="0" smtClean="0">
                <a:solidFill>
                  <a:srgbClr val="0070C0"/>
                </a:solidFill>
              </a:rPr>
              <a:t>פסגה נמוכה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>
                <a:solidFill>
                  <a:srgbClr val="00B050"/>
                </a:solidFill>
              </a:rPr>
              <a:t>עמק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>
                <a:solidFill>
                  <a:srgbClr val="FF0000"/>
                </a:solidFill>
              </a:rPr>
              <a:t>פסגה גבוהה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endCxn id="7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הופעת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7" y="2708920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38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השתלטות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מושרת עקה על 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לפסה 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קצב מוטציה מושרה 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האבולוציה </a:t>
            </a:r>
            <a:r>
              <a:rPr lang="he-IL" dirty="0" smtClean="0"/>
              <a:t>של תכונות מורכבות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 smtClean="0"/>
              <a:t>הורים ירוקים -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rgbClr val="00B050"/>
                </a:solidFill>
              </a:rPr>
              <a:t>A</a:t>
            </a:r>
            <a:r>
              <a:rPr lang="en-US" dirty="0" smtClean="0"/>
              <a:t>ATTTGGGCTGGCA</a:t>
            </a:r>
          </a:p>
          <a:p>
            <a:pPr marL="0" indent="0" algn="r">
              <a:buNone/>
            </a:pPr>
            <a:r>
              <a:rPr lang="he-IL" dirty="0" smtClean="0"/>
              <a:t>צאצא חום - 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chemeClr val="accent2"/>
                </a:solidFill>
              </a:rPr>
              <a:t>T</a:t>
            </a:r>
            <a:r>
              <a:rPr lang="en-US" dirty="0" smtClean="0"/>
              <a:t>ATTTGGGCTGGCA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4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CTC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CAC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58230" y="2022526"/>
            <a:ext cx="48195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בוירוס </a:t>
            </a:r>
            <a:r>
              <a:rPr lang="en-US" sz="2400" dirty="0"/>
              <a:t>VSV</a:t>
            </a:r>
            <a:r>
              <a:rPr lang="he-IL" sz="2400" dirty="0"/>
              <a:t> </a:t>
            </a:r>
            <a:r>
              <a:rPr lang="he-IL" sz="2400" dirty="0" smtClean="0"/>
              <a:t>ביחס לפרט ללא מוטציות </a:t>
            </a:r>
          </a:p>
          <a:p>
            <a:pPr algn="ctr" rt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www.ncbi.nlm.nih.gov/pubmed/17637733</a:t>
            </a:r>
            <a:endParaRPr lang="he-IL" dirty="0"/>
          </a:p>
        </p:txBody>
      </p:sp>
      <p:grpSp>
        <p:nvGrpSpPr>
          <p:cNvPr id="14" name="Group 13"/>
          <p:cNvGrpSpPr/>
          <p:nvPr/>
        </p:nvGrpSpPr>
        <p:grpSpPr>
          <a:xfrm>
            <a:off x="997352" y="1295400"/>
            <a:ext cx="7384648" cy="4729571"/>
            <a:chOff x="164068" y="1448934"/>
            <a:chExt cx="8070448" cy="5168798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09884" y="6248400"/>
              <a:ext cx="919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dirty="0" smtClean="0"/>
                <a:t>כשירות</a:t>
              </a:r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274414" y="3562682"/>
              <a:ext cx="12462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 smtClean="0"/>
                <a:t>שכיחות</a:t>
              </a:r>
              <a:endParaRPr lang="he-IL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229529"/>
            <a:ext cx="1140390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607866" y="5791200"/>
            <a:ext cx="841196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320</TotalTime>
  <Words>890</Words>
  <Application>Microsoft Office PowerPoint</Application>
  <PresentationFormat>On-screen Show (4:3)</PresentationFormat>
  <Paragraphs>255</Paragraphs>
  <Slides>36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orange</vt:lpstr>
      <vt:lpstr>אבולוציה ומוטציה בעתות עקה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שונות בקצב המוטציה</vt:lpstr>
      <vt:lpstr>שונות בקצב המוטציה</vt:lpstr>
      <vt:lpstr>שונות בקצב המוטציה</vt:lpstr>
      <vt:lpstr>מוטציה מושרית-עקה</vt:lpstr>
      <vt:lpstr>PowerPoint Presentation</vt:lpstr>
      <vt:lpstr>האבולוציה של מוטציה מושרית-עקה</vt:lpstr>
      <vt:lpstr>ההשערה האדפטיבית</vt:lpstr>
      <vt:lpstr>סקירה של המחקר על מוטציה מושרית-עקה</vt:lpstr>
      <vt:lpstr>סביבות קבועות</vt:lpstr>
      <vt:lpstr>שיווי משקל בין מוטציה לברירה הטבעית</vt:lpstr>
      <vt:lpstr>תוצאה כללית לסביבות קבועות</vt:lpstr>
      <vt:lpstr>סביבות קבועות – קצב מוטציה קבוע</vt:lpstr>
      <vt:lpstr>סביבות קבועות – קצב מוטציה מושרה עקה</vt:lpstr>
      <vt:lpstr>סביבות משתנות</vt:lpstr>
      <vt:lpstr>סימולציות מחשב</vt:lpstr>
      <vt:lpstr>PowerPoint Presentation</vt:lpstr>
      <vt:lpstr>סיכום: הגורמים האבולוציוניים</vt:lpstr>
      <vt:lpstr>אבולוציה של תכונות מורכבות</vt:lpstr>
      <vt:lpstr>נוף כשירות פשוט</vt:lpstr>
      <vt:lpstr>נוף כשירות מורכב</vt:lpstr>
      <vt:lpstr>מעבר לפסגת כשירות גבוהה יותר</vt:lpstr>
      <vt:lpstr>התאמה ונופי כשירות</vt:lpstr>
      <vt:lpstr>קצב מוטציה מושרה עקה</vt:lpstr>
      <vt:lpstr>הופעת המוטנט הכפול</vt:lpstr>
      <vt:lpstr>השתלטות המוטנט הכפול</vt:lpstr>
      <vt:lpstr>מוטציה מושרת עקה על נוף כשירות מורכב</vt:lpstr>
      <vt:lpstr>סיכום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36</cp:revision>
  <dcterms:created xsi:type="dcterms:W3CDTF">2006-08-16T00:00:00Z</dcterms:created>
  <dcterms:modified xsi:type="dcterms:W3CDTF">2013-04-30T12:41:11Z</dcterms:modified>
</cp:coreProperties>
</file>